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2682" y="9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2840568"/>
            <a:ext cx="5829300" cy="1960033"/>
          </a:xfrm>
        </p:spPr>
        <p:txBody>
          <a:bodyPr/>
          <a:lstStyle/>
          <a:p>
            <a:r>
              <a:rPr lang="pt-BR"/>
              <a:t>Clique para editar o estilo do título mestre</a:t>
            </a:r>
          </a:p>
        </p:txBody>
      </p:sp>
      <p:sp>
        <p:nvSpPr>
          <p:cNvPr id="3" name="Subtítu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3E3F5932-C130-43DC-95D4-5753B39AAA4F}" type="datetimeFigureOut">
              <a:rPr lang="pt-BR" smtClean="0"/>
              <a:pPr/>
              <a:t>08/07/2020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4A50D6-A23B-4244-97C2-4E4D2E222C26}"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E3F5932-C130-43DC-95D4-5753B39AAA4F}" type="datetimeFigureOut">
              <a:rPr lang="pt-BR" smtClean="0"/>
              <a:pPr/>
              <a:t>08/07/2020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4A50D6-A23B-4244-97C2-4E4D2E222C26}"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488951"/>
            <a:ext cx="1157288" cy="10401300"/>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257175" y="488951"/>
            <a:ext cx="3357563" cy="10401300"/>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E3F5932-C130-43DC-95D4-5753B39AAA4F}" type="datetimeFigureOut">
              <a:rPr lang="pt-BR" smtClean="0"/>
              <a:pPr/>
              <a:t>08/07/2020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4A50D6-A23B-4244-97C2-4E4D2E222C26}"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E3F5932-C130-43DC-95D4-5753B39AAA4F}" type="datetimeFigureOut">
              <a:rPr lang="pt-BR" smtClean="0"/>
              <a:pPr/>
              <a:t>08/07/2020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4A50D6-A23B-4244-97C2-4E4D2E222C26}"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41735" y="5875867"/>
            <a:ext cx="5829300" cy="1816100"/>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3E3F5932-C130-43DC-95D4-5753B39AAA4F}" type="datetimeFigureOut">
              <a:rPr lang="pt-BR" smtClean="0"/>
              <a:pPr/>
              <a:t>08/07/2020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4A50D6-A23B-4244-97C2-4E4D2E222C26}"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3E3F5932-C130-43DC-95D4-5753B39AAA4F}" type="datetimeFigureOut">
              <a:rPr lang="pt-BR" smtClean="0"/>
              <a:pPr/>
              <a:t>08/07/2020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4A50D6-A23B-4244-97C2-4E4D2E222C26}"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184"/>
            <a:ext cx="6172200" cy="1524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3E3F5932-C130-43DC-95D4-5753B39AAA4F}" type="datetimeFigureOut">
              <a:rPr lang="pt-BR" smtClean="0"/>
              <a:pPr/>
              <a:t>08/07/2020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34A50D6-A23B-4244-97C2-4E4D2E222C26}"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3E3F5932-C130-43DC-95D4-5753B39AAA4F}" type="datetimeFigureOut">
              <a:rPr lang="pt-BR" smtClean="0"/>
              <a:pPr/>
              <a:t>08/07/2020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34A50D6-A23B-4244-97C2-4E4D2E222C26}"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E3F5932-C130-43DC-95D4-5753B39AAA4F}" type="datetimeFigureOut">
              <a:rPr lang="pt-BR" smtClean="0"/>
              <a:pPr/>
              <a:t>08/07/2020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34A50D6-A23B-4244-97C2-4E4D2E222C26}"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4067"/>
            <a:ext cx="2256235" cy="154940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3E3F5932-C130-43DC-95D4-5753B39AAA4F}" type="datetimeFigureOut">
              <a:rPr lang="pt-BR" smtClean="0"/>
              <a:pPr/>
              <a:t>08/07/2020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4A50D6-A23B-4244-97C2-4E4D2E222C26}"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400800"/>
            <a:ext cx="4114800" cy="755651"/>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3E3F5932-C130-43DC-95D4-5753B39AAA4F}" type="datetimeFigureOut">
              <a:rPr lang="pt-BR" smtClean="0"/>
              <a:pPr/>
              <a:t>08/07/2020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4A50D6-A23B-4244-97C2-4E4D2E222C26}"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E3F5932-C130-43DC-95D4-5753B39AAA4F}" type="datetimeFigureOut">
              <a:rPr lang="pt-BR" smtClean="0"/>
              <a:pPr/>
              <a:t>08/07/2020</a:t>
            </a:fld>
            <a:endParaRPr lang="pt-BR"/>
          </a:p>
        </p:txBody>
      </p:sp>
      <p:sp>
        <p:nvSpPr>
          <p:cNvPr id="5" name="Espaço Reservado para Rodapé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34A50D6-A23B-4244-97C2-4E4D2E222C26}"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029400" y="3059832"/>
            <a:ext cx="5829300" cy="1960033"/>
          </a:xfrm>
        </p:spPr>
        <p:txBody>
          <a:bodyPr/>
          <a:lstStyle/>
          <a:p>
            <a:endParaRPr lang="pt-BR" dirty="0"/>
          </a:p>
        </p:txBody>
      </p:sp>
      <p:sp>
        <p:nvSpPr>
          <p:cNvPr id="3" name="Subtítulo 2"/>
          <p:cNvSpPr>
            <a:spLocks noGrp="1"/>
          </p:cNvSpPr>
          <p:nvPr>
            <p:ph type="subTitle" idx="1"/>
          </p:nvPr>
        </p:nvSpPr>
        <p:spPr>
          <a:xfrm>
            <a:off x="7245424" y="5796136"/>
            <a:ext cx="4800600" cy="2336800"/>
          </a:xfrm>
        </p:spPr>
        <p:txBody>
          <a:bodyPr/>
          <a:lstStyle/>
          <a:p>
            <a:endParaRPr lang="pt-BR" dirty="0"/>
          </a:p>
        </p:txBody>
      </p:sp>
      <p:pic>
        <p:nvPicPr>
          <p:cNvPr id="11266" name="Picture 2" descr="http://redeglobo.globo.com/tvgazetaes/raizes/noticia/2013/12 ..."/>
          <p:cNvPicPr>
            <a:picLocks noChangeAspect="1" noChangeArrowheads="1"/>
          </p:cNvPicPr>
          <p:nvPr/>
        </p:nvPicPr>
        <p:blipFill>
          <a:blip r:embed="rId2" cstate="print">
            <a:grayscl/>
          </a:blip>
          <a:srcRect/>
          <a:stretch>
            <a:fillRect/>
          </a:stretch>
        </p:blipFill>
        <p:spPr bwMode="auto">
          <a:xfrm>
            <a:off x="260648" y="827584"/>
            <a:ext cx="2051491" cy="2699792"/>
          </a:xfrm>
          <a:prstGeom prst="rect">
            <a:avLst/>
          </a:prstGeom>
          <a:noFill/>
        </p:spPr>
      </p:pic>
      <p:sp>
        <p:nvSpPr>
          <p:cNvPr id="6" name="CaixaDeTexto 5"/>
          <p:cNvSpPr txBox="1"/>
          <p:nvPr/>
        </p:nvSpPr>
        <p:spPr>
          <a:xfrm>
            <a:off x="0" y="107504"/>
            <a:ext cx="6858000" cy="769441"/>
          </a:xfrm>
          <a:prstGeom prst="rect">
            <a:avLst/>
          </a:prstGeom>
          <a:noFill/>
        </p:spPr>
        <p:txBody>
          <a:bodyPr wrap="square" rtlCol="0">
            <a:spAutoFit/>
          </a:bodyPr>
          <a:lstStyle/>
          <a:p>
            <a:pPr algn="ctr"/>
            <a:r>
              <a:rPr lang="pt-BR" sz="4400" dirty="0" err="1">
                <a:latin typeface="Algerian" pitchFamily="82" charset="0"/>
              </a:rPr>
              <a:t>Yuumi</a:t>
            </a:r>
            <a:r>
              <a:rPr lang="pt-BR" sz="4400" dirty="0">
                <a:latin typeface="Algerian" pitchFamily="82" charset="0"/>
              </a:rPr>
              <a:t> </a:t>
            </a:r>
            <a:r>
              <a:rPr lang="pt-BR" sz="4400" dirty="0" err="1">
                <a:latin typeface="Algerian" pitchFamily="82" charset="0"/>
              </a:rPr>
              <a:t>news</a:t>
            </a:r>
            <a:endParaRPr lang="pt-BR" sz="4400" dirty="0">
              <a:latin typeface="Algerian" pitchFamily="82" charset="0"/>
            </a:endParaRPr>
          </a:p>
        </p:txBody>
      </p:sp>
      <p:sp>
        <p:nvSpPr>
          <p:cNvPr id="7" name="CaixaDeTexto 6"/>
          <p:cNvSpPr txBox="1"/>
          <p:nvPr/>
        </p:nvSpPr>
        <p:spPr>
          <a:xfrm>
            <a:off x="2420888" y="1043608"/>
            <a:ext cx="4437112" cy="1477328"/>
          </a:xfrm>
          <a:prstGeom prst="rect">
            <a:avLst/>
          </a:prstGeom>
          <a:noFill/>
        </p:spPr>
        <p:txBody>
          <a:bodyPr wrap="square" rtlCol="0">
            <a:spAutoFit/>
          </a:bodyPr>
          <a:lstStyle/>
          <a:p>
            <a:r>
              <a:rPr lang="pt-BR" dirty="0">
                <a:latin typeface="Algerian" pitchFamily="82" charset="0"/>
              </a:rPr>
              <a:t>Igreja e política juntos</a:t>
            </a:r>
          </a:p>
          <a:p>
            <a:endParaRPr lang="pt-BR" sz="1200" b="1" dirty="0">
              <a:latin typeface="Times New Roman" pitchFamily="18" charset="0"/>
              <a:cs typeface="Times New Roman" pitchFamily="18" charset="0"/>
            </a:endParaRPr>
          </a:p>
          <a:p>
            <a:r>
              <a:rPr lang="pt-BR" sz="1200" b="1" dirty="0">
                <a:latin typeface="Times New Roman" pitchFamily="18" charset="0"/>
                <a:cs typeface="Times New Roman" pitchFamily="18" charset="0"/>
              </a:rPr>
              <a:t>Companhia de Jesus chegaram ao Brasil em 1549 liderados por Manuel de Nóbrega</a:t>
            </a:r>
          </a:p>
          <a:p>
            <a:r>
              <a:rPr lang="pt-BR" sz="1200" dirty="0">
                <a:latin typeface="Times New Roman" pitchFamily="18" charset="0"/>
                <a:cs typeface="Times New Roman" pitchFamily="18" charset="0"/>
              </a:rPr>
              <a:t>Os jesuítas construíram as missões, lugares onde combinavam a catequese dos nativos com a sua utilização como mão de obra para a produção de tudo o que a missão precisasse.</a:t>
            </a:r>
          </a:p>
        </p:txBody>
      </p:sp>
      <p:sp>
        <p:nvSpPr>
          <p:cNvPr id="9" name="CaixaDeTexto 8"/>
          <p:cNvSpPr txBox="1"/>
          <p:nvPr/>
        </p:nvSpPr>
        <p:spPr>
          <a:xfrm>
            <a:off x="0" y="3779912"/>
            <a:ext cx="6858000" cy="461665"/>
          </a:xfrm>
          <a:prstGeom prst="rect">
            <a:avLst/>
          </a:prstGeom>
          <a:noFill/>
        </p:spPr>
        <p:txBody>
          <a:bodyPr wrap="square" rtlCol="0">
            <a:spAutoFit/>
          </a:bodyPr>
          <a:lstStyle/>
          <a:p>
            <a:pPr algn="ctr"/>
            <a:r>
              <a:rPr lang="pt-BR" sz="2200" dirty="0">
                <a:latin typeface="Algerian" pitchFamily="82" charset="0"/>
              </a:rPr>
              <a:t>América espanhola </a:t>
            </a:r>
            <a:r>
              <a:rPr lang="pt-BR" sz="2400" dirty="0">
                <a:latin typeface="Algerian" pitchFamily="82" charset="0"/>
              </a:rPr>
              <a:t>Quebra</a:t>
            </a:r>
            <a:r>
              <a:rPr lang="pt-BR" sz="2200" dirty="0">
                <a:latin typeface="Algerian" pitchFamily="82" charset="0"/>
              </a:rPr>
              <a:t> pacto colonial</a:t>
            </a:r>
          </a:p>
        </p:txBody>
      </p:sp>
      <p:sp>
        <p:nvSpPr>
          <p:cNvPr id="10" name="CaixaDeTexto 9"/>
          <p:cNvSpPr txBox="1"/>
          <p:nvPr/>
        </p:nvSpPr>
        <p:spPr>
          <a:xfrm>
            <a:off x="260648" y="6660232"/>
            <a:ext cx="2088232" cy="2308324"/>
          </a:xfrm>
          <a:prstGeom prst="rect">
            <a:avLst/>
          </a:prstGeom>
          <a:noFill/>
        </p:spPr>
        <p:txBody>
          <a:bodyPr wrap="square" rtlCol="0">
            <a:spAutoFit/>
          </a:bodyPr>
          <a:lstStyle/>
          <a:p>
            <a:r>
              <a:rPr lang="pt-BR" dirty="0">
                <a:latin typeface="Algerian" pitchFamily="82" charset="0"/>
              </a:rPr>
              <a:t>Protestantismo vira religião na Inglaterra</a:t>
            </a:r>
          </a:p>
          <a:p>
            <a:endParaRPr lang="pt-BR" dirty="0">
              <a:latin typeface="Algerian" pitchFamily="82" charset="0"/>
            </a:endParaRPr>
          </a:p>
          <a:p>
            <a:r>
              <a:rPr lang="pt-BR" sz="1200" dirty="0">
                <a:latin typeface="Times New Roman" pitchFamily="18" charset="0"/>
                <a:cs typeface="Times New Roman" pitchFamily="18" charset="0"/>
              </a:rPr>
              <a:t>Henrique VIII decidiu separar todo o país da Igreja Católica Romana após o Papa Clemente VII se recusar a validar seu divórcio com sua esposa Catarina de Aragão.</a:t>
            </a:r>
          </a:p>
        </p:txBody>
      </p:sp>
      <p:sp>
        <p:nvSpPr>
          <p:cNvPr id="11" name="CaixaDeTexto 10"/>
          <p:cNvSpPr txBox="1"/>
          <p:nvPr/>
        </p:nvSpPr>
        <p:spPr>
          <a:xfrm>
            <a:off x="2420888" y="4427984"/>
            <a:ext cx="4248472" cy="1384995"/>
          </a:xfrm>
          <a:prstGeom prst="rect">
            <a:avLst/>
          </a:prstGeom>
          <a:noFill/>
        </p:spPr>
        <p:txBody>
          <a:bodyPr wrap="square" rtlCol="0">
            <a:spAutoFit/>
          </a:bodyPr>
          <a:lstStyle/>
          <a:p>
            <a:r>
              <a:rPr lang="pt-BR" sz="1200" dirty="0"/>
              <a:t>A partir de 1821 os povos centro americanos se declararam livres da Espanha. Em 1823 formaram as Províncias Unidas da America Central. A união foi desfeita em 1838 por pressão da Inglaterra, interessada em dominar os mercados consumidores e a produção de matérias primas da América. Com o fim da confederação nasceram as nações independentes de Honduras, Nicarágua, El Salvador e Costa Rica.</a:t>
            </a:r>
          </a:p>
        </p:txBody>
      </p:sp>
      <p:pic>
        <p:nvPicPr>
          <p:cNvPr id="11268" name="Picture 4" descr="TABERNA SÃO PEDRO: América do Sul em 1635."/>
          <p:cNvPicPr>
            <a:picLocks noChangeAspect="1" noChangeArrowheads="1"/>
          </p:cNvPicPr>
          <p:nvPr/>
        </p:nvPicPr>
        <p:blipFill>
          <a:blip r:embed="rId3" cstate="print"/>
          <a:srcRect/>
          <a:stretch>
            <a:fillRect/>
          </a:stretch>
        </p:blipFill>
        <p:spPr bwMode="auto">
          <a:xfrm>
            <a:off x="332656" y="4211960"/>
            <a:ext cx="1898487" cy="2341191"/>
          </a:xfrm>
          <a:prstGeom prst="rect">
            <a:avLst/>
          </a:prstGeom>
          <a:noFill/>
        </p:spPr>
      </p:pic>
      <p:sp>
        <p:nvSpPr>
          <p:cNvPr id="12" name="CaixaDeTexto 11"/>
          <p:cNvSpPr txBox="1"/>
          <p:nvPr/>
        </p:nvSpPr>
        <p:spPr>
          <a:xfrm>
            <a:off x="2420888" y="6732240"/>
            <a:ext cx="4176464" cy="1938992"/>
          </a:xfrm>
          <a:prstGeom prst="rect">
            <a:avLst/>
          </a:prstGeom>
          <a:noFill/>
        </p:spPr>
        <p:txBody>
          <a:bodyPr wrap="square" rtlCol="0">
            <a:spAutoFit/>
          </a:bodyPr>
          <a:lstStyle/>
          <a:p>
            <a:r>
              <a:rPr lang="pt-BR" sz="1200" dirty="0"/>
              <a:t>Todos aqueles exploradores que saíram de suas terras natais e vieram para a até então desconhecida América do Sul tinham uma coisa em comum. Quase que toda a população absoluta era cristã e utilizava a crença como combustível de fervor </a:t>
            </a:r>
            <a:r>
              <a:rPr lang="pt-BR" sz="1200" dirty="0" err="1"/>
              <a:t>aventuresco</a:t>
            </a:r>
            <a:r>
              <a:rPr lang="pt-BR" sz="1200" dirty="0"/>
              <a:t>. Não só isso, mas a igreja, sendo a mais influente constituição religiosa, agiu ativamente nas explorações por meio dos missionários. A imposição de crença feita por todos esses invasores era vista como o maior de seus feitos, sendo motivo de orgulho por estes que a usavam como arma social.</a:t>
            </a:r>
          </a:p>
          <a:p>
            <a:endParaRPr lang="pt-BR" sz="1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orrida do ouro | O TEMPO"/>
          <p:cNvPicPr>
            <a:picLocks noChangeAspect="1" noChangeArrowheads="1"/>
          </p:cNvPicPr>
          <p:nvPr/>
        </p:nvPicPr>
        <p:blipFill>
          <a:blip r:embed="rId2" cstate="print">
            <a:duotone>
              <a:prstClr val="black"/>
              <a:srgbClr val="D9C3A5">
                <a:tint val="50000"/>
                <a:satMod val="180000"/>
              </a:srgbClr>
            </a:duotone>
          </a:blip>
          <a:srcRect/>
          <a:stretch>
            <a:fillRect/>
          </a:stretch>
        </p:blipFill>
        <p:spPr bwMode="auto">
          <a:xfrm>
            <a:off x="260648" y="971600"/>
            <a:ext cx="3024005" cy="2232247"/>
          </a:xfrm>
          <a:prstGeom prst="rect">
            <a:avLst/>
          </a:prstGeom>
          <a:noFill/>
        </p:spPr>
      </p:pic>
      <p:sp>
        <p:nvSpPr>
          <p:cNvPr id="5" name="CaixaDeTexto 4"/>
          <p:cNvSpPr txBox="1"/>
          <p:nvPr/>
        </p:nvSpPr>
        <p:spPr>
          <a:xfrm>
            <a:off x="3429000" y="971600"/>
            <a:ext cx="3096344" cy="2308324"/>
          </a:xfrm>
          <a:prstGeom prst="rect">
            <a:avLst/>
          </a:prstGeom>
          <a:noFill/>
        </p:spPr>
        <p:txBody>
          <a:bodyPr wrap="square" rtlCol="0">
            <a:spAutoFit/>
          </a:bodyPr>
          <a:lstStyle/>
          <a:p>
            <a:r>
              <a:rPr lang="pt-BR" dirty="0">
                <a:latin typeface="Algerian" pitchFamily="82" charset="0"/>
              </a:rPr>
              <a:t>Fortuna escondida</a:t>
            </a:r>
          </a:p>
          <a:p>
            <a:endParaRPr lang="pt-BR" dirty="0">
              <a:latin typeface="Algerian" pitchFamily="82" charset="0"/>
            </a:endParaRPr>
          </a:p>
          <a:p>
            <a:r>
              <a:rPr lang="pt-BR" sz="1200" dirty="0">
                <a:latin typeface="Times New Roman" pitchFamily="18" charset="0"/>
                <a:cs typeface="Times New Roman" pitchFamily="18" charset="0"/>
              </a:rPr>
              <a:t>O ouro foi descoberto em minas gerais, mato grosso, Goiás e sul da Bahia, em meados de 1690. Marques do Pombal, primeiro ministro, fez com que o rio de janeiro fosse nomeado capital, mantendo assim o governo perto à região do ouro. Com a descoberta vieram consequências que se provaram, logo mais, os cantos, gerando conflitos com os nativos indígenas, dizimados pelos paulistas.</a:t>
            </a:r>
          </a:p>
        </p:txBody>
      </p:sp>
      <p:sp>
        <p:nvSpPr>
          <p:cNvPr id="6" name="CaixaDeTexto 5"/>
          <p:cNvSpPr txBox="1"/>
          <p:nvPr/>
        </p:nvSpPr>
        <p:spPr>
          <a:xfrm>
            <a:off x="188640" y="3347864"/>
            <a:ext cx="2520280" cy="4801314"/>
          </a:xfrm>
          <a:prstGeom prst="rect">
            <a:avLst/>
          </a:prstGeom>
          <a:noFill/>
        </p:spPr>
        <p:txBody>
          <a:bodyPr wrap="square" rtlCol="0">
            <a:spAutoFit/>
          </a:bodyPr>
          <a:lstStyle/>
          <a:p>
            <a:r>
              <a:rPr lang="pt-BR" dirty="0">
                <a:latin typeface="Algerian" pitchFamily="82" charset="0"/>
              </a:rPr>
              <a:t>Mães, filhas, irmãs, Mulheres pelo conhecimento e reconhecimento</a:t>
            </a:r>
          </a:p>
          <a:p>
            <a:r>
              <a:rPr lang="pt-BR" sz="1200" dirty="0">
                <a:latin typeface="Times New Roman" pitchFamily="18" charset="0"/>
                <a:cs typeface="Times New Roman" pitchFamily="18" charset="0"/>
              </a:rPr>
              <a:t>Muitas mulheres ao longo da historia contestaram o discurso dominante dos homens sobre mulheres seres vista como inferiores. Marie </a:t>
            </a:r>
            <a:r>
              <a:rPr lang="pt-BR" sz="1200" dirty="0" err="1">
                <a:latin typeface="Times New Roman" pitchFamily="18" charset="0"/>
                <a:cs typeface="Times New Roman" pitchFamily="18" charset="0"/>
              </a:rPr>
              <a:t>Gouze</a:t>
            </a:r>
            <a:r>
              <a:rPr lang="pt-BR" sz="1200" dirty="0">
                <a:latin typeface="Times New Roman" pitchFamily="18" charset="0"/>
                <a:cs typeface="Times New Roman" pitchFamily="18" charset="0"/>
              </a:rPr>
              <a:t> foi responsável pela escrita de textos sobre o fim da escravidão e emancipação das mulheres, ela também propôs a declaração de direitos da mulher para a assembleia da França.</a:t>
            </a:r>
          </a:p>
          <a:p>
            <a:r>
              <a:rPr lang="pt-BR" sz="1200" dirty="0">
                <a:latin typeface="Times New Roman" pitchFamily="18" charset="0"/>
                <a:cs typeface="Times New Roman" pitchFamily="18" charset="0"/>
              </a:rPr>
              <a:t>Maria </a:t>
            </a:r>
            <a:r>
              <a:rPr lang="pt-BR" sz="1200" dirty="0" err="1">
                <a:latin typeface="Times New Roman" pitchFamily="18" charset="0"/>
                <a:cs typeface="Times New Roman" pitchFamily="18" charset="0"/>
              </a:rPr>
              <a:t>Gaetana</a:t>
            </a:r>
            <a:r>
              <a:rPr lang="pt-BR" sz="1200" dirty="0">
                <a:latin typeface="Times New Roman" pitchFamily="18" charset="0"/>
                <a:cs typeface="Times New Roman" pitchFamily="18" charset="0"/>
              </a:rPr>
              <a:t> </a:t>
            </a:r>
            <a:r>
              <a:rPr lang="pt-BR" sz="1200" dirty="0" err="1">
                <a:latin typeface="Times New Roman" pitchFamily="18" charset="0"/>
                <a:cs typeface="Times New Roman" pitchFamily="18" charset="0"/>
              </a:rPr>
              <a:t>Agnesi</a:t>
            </a:r>
            <a:r>
              <a:rPr lang="pt-BR" sz="1200" dirty="0">
                <a:latin typeface="Times New Roman" pitchFamily="18" charset="0"/>
                <a:cs typeface="Times New Roman" pitchFamily="18" charset="0"/>
              </a:rPr>
              <a:t> ficou conhecida por escrever o primeiro livro sobre calculo diferencial e integral, segunda mulher a obter uma cátedra universitária e primeira em matemática. Maria foi condenada a guilhotina em 1793 acusada de ser contrarrevolucionaria.</a:t>
            </a:r>
          </a:p>
          <a:p>
            <a:endParaRPr lang="pt-BR" dirty="0"/>
          </a:p>
        </p:txBody>
      </p:sp>
      <p:sp>
        <p:nvSpPr>
          <p:cNvPr id="11" name="CaixaDeTexto 10"/>
          <p:cNvSpPr txBox="1"/>
          <p:nvPr/>
        </p:nvSpPr>
        <p:spPr>
          <a:xfrm>
            <a:off x="2708920" y="3347864"/>
            <a:ext cx="3888432" cy="646331"/>
          </a:xfrm>
          <a:prstGeom prst="rect">
            <a:avLst/>
          </a:prstGeom>
          <a:noFill/>
        </p:spPr>
        <p:txBody>
          <a:bodyPr wrap="square" rtlCol="0">
            <a:spAutoFit/>
          </a:bodyPr>
          <a:lstStyle/>
          <a:p>
            <a:r>
              <a:rPr lang="pt-BR" dirty="0">
                <a:latin typeface="Algerian" pitchFamily="82" charset="0"/>
              </a:rPr>
              <a:t>Dom Pedro desobedece a coroa portuguesa</a:t>
            </a:r>
          </a:p>
        </p:txBody>
      </p:sp>
      <p:sp>
        <p:nvSpPr>
          <p:cNvPr id="12" name="CaixaDeTexto 11"/>
          <p:cNvSpPr txBox="1"/>
          <p:nvPr/>
        </p:nvSpPr>
        <p:spPr>
          <a:xfrm>
            <a:off x="4869160" y="3923928"/>
            <a:ext cx="1800200" cy="2862322"/>
          </a:xfrm>
          <a:prstGeom prst="rect">
            <a:avLst/>
          </a:prstGeom>
          <a:noFill/>
        </p:spPr>
        <p:txBody>
          <a:bodyPr wrap="square" rtlCol="0">
            <a:spAutoFit/>
          </a:bodyPr>
          <a:lstStyle/>
          <a:p>
            <a:r>
              <a:rPr lang="pt-BR" sz="1200" dirty="0">
                <a:latin typeface="Times New Roman" pitchFamily="18" charset="0"/>
                <a:cs typeface="Times New Roman" pitchFamily="18" charset="0"/>
              </a:rPr>
              <a:t>Depois de Dom João VI voltar à Portugal e deixar seu filho ao comando do Brasil, Dom </a:t>
            </a:r>
            <a:r>
              <a:rPr lang="pt-BR" sz="1200" dirty="0" err="1">
                <a:latin typeface="Times New Roman" pitchFamily="18" charset="0"/>
                <a:cs typeface="Times New Roman" pitchFamily="18" charset="0"/>
              </a:rPr>
              <a:t>pedro</a:t>
            </a:r>
            <a:r>
              <a:rPr lang="pt-BR" sz="1200" dirty="0">
                <a:latin typeface="Times New Roman" pitchFamily="18" charset="0"/>
                <a:cs typeface="Times New Roman" pitchFamily="18" charset="0"/>
              </a:rPr>
              <a:t> Passou a defender os interesses brasileiros e se contrapor a Portugal. Em uma tentativa de tornar o Brasil, novamente, em uma colônia, Portugal tentou desembarcar tropas mas o príncipe decretou que nenhuma ordem vinda de sua terra natal seria valida se não fosse </a:t>
            </a:r>
          </a:p>
        </p:txBody>
      </p:sp>
      <p:pic>
        <p:nvPicPr>
          <p:cNvPr id="15364" name="Picture 4" descr="Dom Pedro I - Biografia do primeiro imperador brasileiro ..."/>
          <p:cNvPicPr>
            <a:picLocks noChangeAspect="1" noChangeArrowheads="1"/>
          </p:cNvPicPr>
          <p:nvPr/>
        </p:nvPicPr>
        <p:blipFill>
          <a:blip r:embed="rId3" cstate="print"/>
          <a:srcRect/>
          <a:stretch>
            <a:fillRect/>
          </a:stretch>
        </p:blipFill>
        <p:spPr bwMode="auto">
          <a:xfrm>
            <a:off x="2708920" y="3995936"/>
            <a:ext cx="2173687" cy="2664296"/>
          </a:xfrm>
          <a:prstGeom prst="rect">
            <a:avLst/>
          </a:prstGeom>
          <a:noFill/>
        </p:spPr>
      </p:pic>
      <p:sp>
        <p:nvSpPr>
          <p:cNvPr id="13" name="CaixaDeTexto 12"/>
          <p:cNvSpPr txBox="1"/>
          <p:nvPr/>
        </p:nvSpPr>
        <p:spPr>
          <a:xfrm>
            <a:off x="2636912" y="6660232"/>
            <a:ext cx="3960440" cy="830997"/>
          </a:xfrm>
          <a:prstGeom prst="rect">
            <a:avLst/>
          </a:prstGeom>
          <a:noFill/>
        </p:spPr>
        <p:txBody>
          <a:bodyPr wrap="square" rtlCol="0">
            <a:spAutoFit/>
          </a:bodyPr>
          <a:lstStyle/>
          <a:p>
            <a:r>
              <a:rPr lang="pt-BR" sz="1200" dirty="0">
                <a:latin typeface="Times New Roman" pitchFamily="18" charset="0"/>
                <a:cs typeface="Times New Roman" pitchFamily="18" charset="0"/>
              </a:rPr>
              <a:t>aprovada pelo mesmo e se as tropas desembarcassem seriam consideradas inimigas.</a:t>
            </a:r>
          </a:p>
          <a:p>
            <a:r>
              <a:rPr lang="pt-BR" sz="1200" dirty="0">
                <a:latin typeface="Times New Roman" pitchFamily="18" charset="0"/>
                <a:cs typeface="Times New Roman" pitchFamily="18" charset="0"/>
              </a:rPr>
              <a:t>Pedro é convocado a voltar para Portugal, o mesmo se nega e manda a equipe de seu pai de volta com sucesso.</a:t>
            </a:r>
          </a:p>
        </p:txBody>
      </p:sp>
      <p:sp>
        <p:nvSpPr>
          <p:cNvPr id="14" name="CaixaDeTexto 13"/>
          <p:cNvSpPr txBox="1"/>
          <p:nvPr/>
        </p:nvSpPr>
        <p:spPr>
          <a:xfrm>
            <a:off x="188640" y="7956376"/>
            <a:ext cx="2448272" cy="830997"/>
          </a:xfrm>
          <a:prstGeom prst="rect">
            <a:avLst/>
          </a:prstGeom>
          <a:noFill/>
        </p:spPr>
        <p:txBody>
          <a:bodyPr wrap="square" rtlCol="0">
            <a:spAutoFit/>
          </a:bodyPr>
          <a:lstStyle/>
          <a:p>
            <a:r>
              <a:rPr lang="pt-BR" sz="1200" dirty="0">
                <a:latin typeface="Times New Roman" pitchFamily="18" charset="0"/>
                <a:cs typeface="Times New Roman" pitchFamily="18" charset="0"/>
              </a:rPr>
              <a:t>Iluminismo, exaltação do poder da razão em detrimento ao da fé e religião. Crença na reestruturação a sociedade.</a:t>
            </a:r>
          </a:p>
        </p:txBody>
      </p:sp>
      <p:sp>
        <p:nvSpPr>
          <p:cNvPr id="15" name="CaixaDeTexto 14"/>
          <p:cNvSpPr txBox="1"/>
          <p:nvPr/>
        </p:nvSpPr>
        <p:spPr>
          <a:xfrm>
            <a:off x="0" y="179512"/>
            <a:ext cx="6858000" cy="769441"/>
          </a:xfrm>
          <a:prstGeom prst="rect">
            <a:avLst/>
          </a:prstGeom>
          <a:noFill/>
        </p:spPr>
        <p:txBody>
          <a:bodyPr wrap="square" rtlCol="0">
            <a:spAutoFit/>
          </a:bodyPr>
          <a:lstStyle/>
          <a:p>
            <a:pPr algn="ctr"/>
            <a:r>
              <a:rPr lang="pt-BR" sz="4400" dirty="0" err="1">
                <a:latin typeface="Algerian" pitchFamily="82" charset="0"/>
              </a:rPr>
              <a:t>Yuumi</a:t>
            </a:r>
            <a:r>
              <a:rPr lang="pt-BR" sz="4400" dirty="0">
                <a:latin typeface="Algerian" pitchFamily="82" charset="0"/>
              </a:rPr>
              <a:t> </a:t>
            </a:r>
            <a:r>
              <a:rPr lang="pt-BR" sz="4400" dirty="0" err="1">
                <a:latin typeface="Algerian" pitchFamily="82" charset="0"/>
              </a:rPr>
              <a:t>news</a:t>
            </a:r>
            <a:endParaRPr lang="pt-BR" sz="4400" dirty="0">
              <a:latin typeface="Algerian" pitchFamily="82" charset="0"/>
            </a:endParaRPr>
          </a:p>
        </p:txBody>
      </p:sp>
      <p:sp>
        <p:nvSpPr>
          <p:cNvPr id="17" name="CaixaDeTexto 16"/>
          <p:cNvSpPr txBox="1"/>
          <p:nvPr/>
        </p:nvSpPr>
        <p:spPr>
          <a:xfrm>
            <a:off x="2636912" y="7574340"/>
            <a:ext cx="4221088" cy="1569660"/>
          </a:xfrm>
          <a:prstGeom prst="rect">
            <a:avLst/>
          </a:prstGeom>
          <a:noFill/>
        </p:spPr>
        <p:txBody>
          <a:bodyPr wrap="square" rtlCol="0">
            <a:spAutoFit/>
          </a:bodyPr>
          <a:lstStyle/>
          <a:p>
            <a:r>
              <a:rPr lang="pt-BR" sz="1200" dirty="0"/>
              <a:t> </a:t>
            </a:r>
            <a:r>
              <a:rPr lang="pt-BR" sz="1200" dirty="0">
                <a:latin typeface="Times New Roman" pitchFamily="18" charset="0"/>
                <a:cs typeface="Times New Roman" pitchFamily="18" charset="0"/>
              </a:rPr>
              <a:t>É observável a provável alvorada dos movimentos feministas organizados no período iluminista. O debate sobre a posição social da mulher foi posto em mesa, apesar da defesa da maior parte dos mais famosos iluministas ter sido em prol da visão do papel da mulher como inferior ao do homem, estando à parte do contrato social. Com a ascensão de influentes feministas, o iluminismo consegue sua representação de impacto social em prol de mudança na relação entre os gêneros.</a:t>
            </a: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655</Words>
  <Application>Microsoft Office PowerPoint</Application>
  <PresentationFormat>Apresentação na tela (4:3)</PresentationFormat>
  <Paragraphs>24</Paragraphs>
  <Slides>2</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vt:i4>
      </vt:variant>
    </vt:vector>
  </HeadingPairs>
  <TitlesOfParts>
    <vt:vector size="7" baseType="lpstr">
      <vt:lpstr>Algerian</vt:lpstr>
      <vt:lpstr>Arial</vt:lpstr>
      <vt:lpstr>Calibri</vt:lpstr>
      <vt:lpstr>Times New Roman</vt:lpstr>
      <vt:lpstr>Tema do Office</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Clouborets</dc:creator>
  <cp:lastModifiedBy>Le</cp:lastModifiedBy>
  <cp:revision>22</cp:revision>
  <dcterms:created xsi:type="dcterms:W3CDTF">2020-06-24T20:01:47Z</dcterms:created>
  <dcterms:modified xsi:type="dcterms:W3CDTF">2020-07-09T01:56:11Z</dcterms:modified>
</cp:coreProperties>
</file>